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9" r:id="rId3"/>
    <p:sldId id="311" r:id="rId4"/>
    <p:sldId id="314" r:id="rId5"/>
    <p:sldId id="321" r:id="rId6"/>
    <p:sldId id="317" r:id="rId7"/>
    <p:sldId id="315" r:id="rId8"/>
    <p:sldId id="322" r:id="rId9"/>
    <p:sldId id="319" r:id="rId10"/>
    <p:sldId id="316" r:id="rId11"/>
    <p:sldId id="323" r:id="rId12"/>
    <p:sldId id="320" r:id="rId13"/>
    <p:sldId id="312" r:id="rId14"/>
    <p:sldId id="270" r:id="rId15"/>
    <p:sldId id="313" r:id="rId16"/>
    <p:sldId id="268" r:id="rId17"/>
    <p:sldId id="302" r:id="rId18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311E"/>
    <a:srgbClr val="CC0000"/>
    <a:srgbClr val="F3850D"/>
    <a:srgbClr val="FCD904"/>
    <a:srgbClr val="7E0000"/>
    <a:srgbClr val="D2DEEF"/>
    <a:srgbClr val="9DC3E6"/>
    <a:srgbClr val="FBFB05"/>
    <a:srgbClr val="A23895"/>
    <a:srgbClr val="E4B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8" autoAdjust="0"/>
    <p:restoredTop sz="89946" autoAdjust="0"/>
  </p:normalViewPr>
  <p:slideViewPr>
    <p:cSldViewPr snapToGrid="0">
      <p:cViewPr varScale="1">
        <p:scale>
          <a:sx n="65" d="100"/>
          <a:sy n="65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9D8ED7-3D8B-49C7-B96A-80B22E79F8E1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69252E-B8EB-4692-A7D2-DEAFC95AF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76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escenarios se plantean en base a la estacionalidad en la región.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9252E-B8EB-4692-A7D2-DEAFC95AF45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02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cuatro MR: </a:t>
            </a:r>
            <a:r>
              <a:rPr lang="es-ES" dirty="0" err="1"/>
              <a:t>Cayaguanca</a:t>
            </a:r>
            <a:r>
              <a:rPr lang="es-ES" dirty="0"/>
              <a:t> – San Fernando, DNM, </a:t>
            </a:r>
            <a:r>
              <a:rPr lang="es-ES" dirty="0" err="1"/>
              <a:t>Citalá</a:t>
            </a:r>
            <a:r>
              <a:rPr lang="es-ES" dirty="0"/>
              <a:t>; </a:t>
            </a:r>
            <a:r>
              <a:rPr lang="es-ES" dirty="0" err="1"/>
              <a:t>Chorti</a:t>
            </a:r>
            <a:r>
              <a:rPr lang="es-ES" dirty="0"/>
              <a:t>: Olopa, SJE, Jocotán, Camotán, Esquipulas; Guija: SCM, A Mita, El Progreso; Ocotepeque, Santa Fe, </a:t>
            </a:r>
            <a:r>
              <a:rPr lang="es-ES" dirty="0" err="1"/>
              <a:t>Sinuapa</a:t>
            </a:r>
            <a:r>
              <a:rPr lang="es-ES" dirty="0"/>
              <a:t>, La Labor, Fraternidad, Dolores </a:t>
            </a:r>
            <a:r>
              <a:rPr lang="es-ES" dirty="0" err="1"/>
              <a:t>Merendón</a:t>
            </a:r>
            <a:r>
              <a:rPr lang="es-ES" dirty="0"/>
              <a:t>, Lucerna, Sensenti, Sn </a:t>
            </a:r>
            <a:r>
              <a:rPr lang="es-ES" dirty="0" err="1"/>
              <a:t>Fco</a:t>
            </a:r>
            <a:r>
              <a:rPr lang="es-ES" dirty="0"/>
              <a:t> del Valle, Sn Marcos y Mercedes.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9252E-B8EB-4692-A7D2-DEAFC95AF45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78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Apoyo</a:t>
            </a:r>
            <a:r>
              <a:rPr lang="es-ES" baseline="0" dirty="0"/>
              <a:t> para el traslado de los alimentos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9252E-B8EB-4692-A7D2-DEAFC95AF45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31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Apoyo</a:t>
            </a:r>
            <a:r>
              <a:rPr lang="es-ES" baseline="0" dirty="0"/>
              <a:t> para el traslado de los alimentos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9252E-B8EB-4692-A7D2-DEAFC95AF45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23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61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08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02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05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26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16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72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09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1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20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5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8A3F1-E695-46C2-B577-217E1A720290}" type="datetimeFigureOut">
              <a:rPr lang="es-ES" smtClean="0"/>
              <a:t>02/02/2022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FA4C-D1E9-414F-B32A-679A1B4D08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03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ca.int/san/progresan/cif.aspx?ident=1461&amp;idm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8" y="383858"/>
            <a:ext cx="1909763" cy="1199615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87" y="355637"/>
            <a:ext cx="1687025" cy="15334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2D1878-A504-494F-9211-26A74E4C6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92" y="2436578"/>
            <a:ext cx="6476416" cy="16143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4FB072D-7DE9-4F4D-B44A-C683B7B7D340}"/>
              </a:ext>
            </a:extLst>
          </p:cNvPr>
          <p:cNvSpPr txBox="1"/>
          <p:nvPr/>
        </p:nvSpPr>
        <p:spPr>
          <a:xfrm>
            <a:off x="6666271" y="5678128"/>
            <a:ext cx="3701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Chiquimula, 02 de febrero 2022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499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BA88C2-56C8-48AB-B3C8-47AC967F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98" y="1017639"/>
            <a:ext cx="11449664" cy="404105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AA7FD23-DBAA-4711-B1BC-3549E231F57D}"/>
              </a:ext>
            </a:extLst>
          </p:cNvPr>
          <p:cNvSpPr/>
          <p:nvPr/>
        </p:nvSpPr>
        <p:spPr>
          <a:xfrm>
            <a:off x="72074" y="226135"/>
            <a:ext cx="7417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>
                <a:ln/>
                <a:solidFill>
                  <a:schemeClr val="accent4"/>
                </a:solidFill>
              </a:rPr>
              <a:t>3</a:t>
            </a:r>
            <a:r>
              <a:rPr lang="es-ES" sz="2800" b="1" cap="none" spc="0" dirty="0">
                <a:ln/>
                <a:solidFill>
                  <a:schemeClr val="accent4"/>
                </a:solidFill>
                <a:effectLst/>
              </a:rPr>
              <a:t>º.</a:t>
            </a:r>
          </a:p>
        </p:txBody>
      </p:sp>
    </p:spTree>
    <p:extLst>
      <p:ext uri="{BB962C8B-B14F-4D97-AF65-F5344CB8AC3E}">
        <p14:creationId xmlns:p14="http://schemas.microsoft.com/office/powerpoint/2010/main" val="21503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142BA7-96EE-4BC1-8382-7DD0B6A1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34" y="1970056"/>
            <a:ext cx="9964636" cy="2696653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6CCB24B-F826-4CF5-B3B3-FE47C242CFE6}"/>
              </a:ext>
            </a:extLst>
          </p:cNvPr>
          <p:cNvCxnSpPr>
            <a:cxnSpLocks/>
          </p:cNvCxnSpPr>
          <p:nvPr/>
        </p:nvCxnSpPr>
        <p:spPr>
          <a:xfrm>
            <a:off x="243528" y="2141815"/>
            <a:ext cx="1095094" cy="117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3AC4D91-6678-40AE-99F3-A25206D3AE82}"/>
              </a:ext>
            </a:extLst>
          </p:cNvPr>
          <p:cNvCxnSpPr>
            <a:cxnSpLocks/>
          </p:cNvCxnSpPr>
          <p:nvPr/>
        </p:nvCxnSpPr>
        <p:spPr>
          <a:xfrm flipH="1">
            <a:off x="11119082" y="2141815"/>
            <a:ext cx="924233" cy="117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0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634F1-F6B7-42D2-A041-9FEF161C2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010" y="1649412"/>
            <a:ext cx="10515600" cy="3895982"/>
          </a:xfrm>
        </p:spPr>
        <p:txBody>
          <a:bodyPr>
            <a:normAutofit/>
          </a:bodyPr>
          <a:lstStyle/>
          <a:p>
            <a:r>
              <a:rPr lang="es-ES" sz="2400" dirty="0"/>
              <a:t>Período de “Hambre Estacional”</a:t>
            </a:r>
          </a:p>
          <a:p>
            <a:r>
              <a:rPr lang="es-ES" sz="2400" dirty="0"/>
              <a:t>Agotamiento de reservas de granos básicos / dependencia de la compra</a:t>
            </a:r>
          </a:p>
          <a:p>
            <a:r>
              <a:rPr lang="es-ES" sz="2400" dirty="0"/>
              <a:t>Reducción sustancial de la demanda de mano de obra agrícola</a:t>
            </a:r>
          </a:p>
          <a:p>
            <a:r>
              <a:rPr lang="es-ES" sz="2400" dirty="0"/>
              <a:t>Incremento de los precios de hidrocarburos, insumos agrícolas y transporte, incida en precios de los alimentos.</a:t>
            </a:r>
          </a:p>
          <a:p>
            <a:r>
              <a:rPr lang="es-ES" sz="2400" dirty="0"/>
              <a:t>Reducción de la demanda de mano de obra para producción de GB a pesar de los pronósticos de clima favorables para la siembra.</a:t>
            </a:r>
          </a:p>
          <a:p>
            <a:r>
              <a:rPr lang="es-ES" sz="2400" dirty="0"/>
              <a:t>Continua preocupación por alzas de incidencia de COVID-19 / sin que genere restricciones de movilidad que limiten más los ingresos de los hogares.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65631F-C8E8-4EBD-8BCA-0A9797CC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005" y="863600"/>
            <a:ext cx="5191990" cy="5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EA3F66B-D411-4AFC-BB73-B7CB2444A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37" y="346586"/>
            <a:ext cx="4230925" cy="798935"/>
          </a:xfrm>
          <a:prstGeom prst="rect">
            <a:avLst/>
          </a:prstGeom>
        </p:spPr>
      </p:pic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356F0A45-F406-4345-A03F-2020FEAE9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769628"/>
              </p:ext>
            </p:extLst>
          </p:nvPr>
        </p:nvGraphicFramePr>
        <p:xfrm>
          <a:off x="365049" y="1253613"/>
          <a:ext cx="11461900" cy="525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80">
                  <a:extLst>
                    <a:ext uri="{9D8B030D-6E8A-4147-A177-3AD203B41FA5}">
                      <a16:colId xmlns:a16="http://schemas.microsoft.com/office/drawing/2014/main" val="773214909"/>
                    </a:ext>
                  </a:extLst>
                </a:gridCol>
                <a:gridCol w="2292380">
                  <a:extLst>
                    <a:ext uri="{9D8B030D-6E8A-4147-A177-3AD203B41FA5}">
                      <a16:colId xmlns:a16="http://schemas.microsoft.com/office/drawing/2014/main" val="1963282948"/>
                    </a:ext>
                  </a:extLst>
                </a:gridCol>
                <a:gridCol w="2292380">
                  <a:extLst>
                    <a:ext uri="{9D8B030D-6E8A-4147-A177-3AD203B41FA5}">
                      <a16:colId xmlns:a16="http://schemas.microsoft.com/office/drawing/2014/main" val="1092567909"/>
                    </a:ext>
                  </a:extLst>
                </a:gridCol>
                <a:gridCol w="2292380">
                  <a:extLst>
                    <a:ext uri="{9D8B030D-6E8A-4147-A177-3AD203B41FA5}">
                      <a16:colId xmlns:a16="http://schemas.microsoft.com/office/drawing/2014/main" val="264726107"/>
                    </a:ext>
                  </a:extLst>
                </a:gridCol>
                <a:gridCol w="2292380">
                  <a:extLst>
                    <a:ext uri="{9D8B030D-6E8A-4147-A177-3AD203B41FA5}">
                      <a16:colId xmlns:a16="http://schemas.microsoft.com/office/drawing/2014/main" val="1681729191"/>
                    </a:ext>
                  </a:extLst>
                </a:gridCol>
              </a:tblGrid>
              <a:tr h="75748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Fase  1</a:t>
                      </a:r>
                    </a:p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Mínima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Fase 2</a:t>
                      </a:r>
                    </a:p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Acentuada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Fase 3</a:t>
                      </a:r>
                    </a:p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Crisis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5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Fase 4</a:t>
                      </a:r>
                    </a:p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Emergencia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Fase 5</a:t>
                      </a:r>
                    </a:p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Hambruna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2198"/>
                  </a:ext>
                </a:extLst>
              </a:tr>
              <a:tr h="4500321">
                <a:tc>
                  <a:txBody>
                    <a:bodyPr/>
                    <a:lstStyle/>
                    <a:p>
                      <a:r>
                        <a:rPr lang="es-ES" sz="1600" dirty="0"/>
                        <a:t>4 de cada 5 hogares son capaces de satisfacer necesidades alimentarias y no alimentarias esenciales sin recurrir a estrategias para conseguir alimentos e ingreso, incluida la dependencia de asistencia humanitaria.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Aun con asistencia humanitaria, al menos 1 de cada 5 hogares se encuentran en la siguiente situación o más precaria:</a:t>
                      </a:r>
                    </a:p>
                    <a:p>
                      <a:r>
                        <a:rPr lang="es-ES" sz="1600" b="1" dirty="0"/>
                        <a:t>Consumo de alimentos mínimamente adecuado pero no pueden incurrir en gastos de algunos artículos no alimentarios sin recurrir a estrategias de afrontamiento.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Aun con asistencia humanitaria, al menos 1 de cada 5 hogares se encuentra en la siguiente situación o más precaria:</a:t>
                      </a:r>
                    </a:p>
                    <a:p>
                      <a:r>
                        <a:rPr lang="es-ES" sz="1600" b="1" dirty="0"/>
                        <a:t>Brechas en el consumo de alimentos con niveles de desnutrición aguda elevados o sobre lo normal o mediante el agotamiento de los medios de vida, que llevará brechas de consumo de alimentos.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Aun con asistencia humanitaria, al menos 1 de cada 5  hogares se encuentra en la siguiente situación o más precaria:</a:t>
                      </a:r>
                    </a:p>
                    <a:p>
                      <a:r>
                        <a:rPr lang="es-ES" sz="1600" b="1" dirty="0"/>
                        <a:t>Brechas en el consumo de alimentos que conducen a niveles altos de desnutrición aguda y mortalidad o pérdida de activos que conforman sus medios de vida, que lleva a brechas de consumo de alimentos a corto plazo.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Aun con asistencia humanitaria, al menos de cada 5 hogares registra 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déficit casi total de alimentos y otras necesidades básicas donde se evidencia, inanición, muerte e indigencia.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89779"/>
                  </a:ext>
                </a:extLst>
              </a:tr>
            </a:tbl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C3D31B6-88E0-4A7D-896C-DB74E1698F5A}"/>
              </a:ext>
            </a:extLst>
          </p:cNvPr>
          <p:cNvSpPr/>
          <p:nvPr/>
        </p:nvSpPr>
        <p:spPr>
          <a:xfrm>
            <a:off x="2580968" y="1145521"/>
            <a:ext cx="6990735" cy="5257801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0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1DC1E8-74F9-4B13-8B4E-513F61104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522285"/>
              </p:ext>
            </p:extLst>
          </p:nvPr>
        </p:nvGraphicFramePr>
        <p:xfrm>
          <a:off x="604683" y="1725562"/>
          <a:ext cx="10928556" cy="2064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171">
                  <a:extLst>
                    <a:ext uri="{9D8B030D-6E8A-4147-A177-3AD203B41FA5}">
                      <a16:colId xmlns:a16="http://schemas.microsoft.com/office/drawing/2014/main" val="4273838893"/>
                    </a:ext>
                  </a:extLst>
                </a:gridCol>
                <a:gridCol w="1975956">
                  <a:extLst>
                    <a:ext uri="{9D8B030D-6E8A-4147-A177-3AD203B41FA5}">
                      <a16:colId xmlns:a16="http://schemas.microsoft.com/office/drawing/2014/main" val="2689729546"/>
                    </a:ext>
                  </a:extLst>
                </a:gridCol>
                <a:gridCol w="2180307">
                  <a:extLst>
                    <a:ext uri="{9D8B030D-6E8A-4147-A177-3AD203B41FA5}">
                      <a16:colId xmlns:a16="http://schemas.microsoft.com/office/drawing/2014/main" val="2036106726"/>
                    </a:ext>
                  </a:extLst>
                </a:gridCol>
                <a:gridCol w="2190980">
                  <a:extLst>
                    <a:ext uri="{9D8B030D-6E8A-4147-A177-3AD203B41FA5}">
                      <a16:colId xmlns:a16="http://schemas.microsoft.com/office/drawing/2014/main" val="493702054"/>
                    </a:ext>
                  </a:extLst>
                </a:gridCol>
                <a:gridCol w="1452153">
                  <a:extLst>
                    <a:ext uri="{9D8B030D-6E8A-4147-A177-3AD203B41FA5}">
                      <a16:colId xmlns:a16="http://schemas.microsoft.com/office/drawing/2014/main" val="3045281059"/>
                    </a:ext>
                  </a:extLst>
                </a:gridCol>
                <a:gridCol w="1821989">
                  <a:extLst>
                    <a:ext uri="{9D8B030D-6E8A-4147-A177-3AD203B41FA5}">
                      <a16:colId xmlns:a16="http://schemas.microsoft.com/office/drawing/2014/main" val="4003997793"/>
                    </a:ext>
                  </a:extLst>
                </a:gridCol>
              </a:tblGrid>
              <a:tr h="250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Acentuada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CD9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Crisis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85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Hambruna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831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79168"/>
                  </a:ext>
                </a:extLst>
              </a:tr>
              <a:tr h="250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urgentes necesarias para: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560333"/>
                  </a:ext>
                </a:extLst>
              </a:tr>
              <a:tr h="1563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de respuesta prioritaria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necesarias para generar resiliencia y reducir el riesgo de catástrofes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necesarias para reducir el riesgo de catástrofes y proteger los medios de vida.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Proteger los medios de vida, reducir las brechas en el consumo de alimentos y reducir la desnutrición aguda.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Salvar vidas y medios de vida.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Prevenir la muerte generalizada y el colapso total de los medios de vida.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72595"/>
                  </a:ext>
                </a:extLst>
              </a:tr>
            </a:tbl>
          </a:graphicData>
        </a:graphic>
      </p:graphicFrame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E590DB8-3047-4F25-AEE0-94AF2F63B013}"/>
              </a:ext>
            </a:extLst>
          </p:cNvPr>
          <p:cNvCxnSpPr/>
          <p:nvPr/>
        </p:nvCxnSpPr>
        <p:spPr>
          <a:xfrm>
            <a:off x="9261987" y="2138516"/>
            <a:ext cx="20942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0E12000-F8F4-4B65-AEC0-23FE9955F81B}"/>
              </a:ext>
            </a:extLst>
          </p:cNvPr>
          <p:cNvSpPr/>
          <p:nvPr/>
        </p:nvSpPr>
        <p:spPr>
          <a:xfrm>
            <a:off x="6068961" y="1704701"/>
            <a:ext cx="3664974" cy="2064774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>
            <a:extLst>
              <a:ext uri="{FF2B5EF4-FFF2-40B4-BE49-F238E27FC236}">
                <a16:creationId xmlns:a16="http://schemas.microsoft.com/office/drawing/2014/main" id="{D7D99A2E-7A17-48E6-81F5-B14FA7251988}"/>
              </a:ext>
            </a:extLst>
          </p:cNvPr>
          <p:cNvGrpSpPr/>
          <p:nvPr/>
        </p:nvGrpSpPr>
        <p:grpSpPr>
          <a:xfrm>
            <a:off x="225414" y="1967150"/>
            <a:ext cx="11741170" cy="2923699"/>
            <a:chOff x="305554" y="3824546"/>
            <a:chExt cx="11741170" cy="2923699"/>
          </a:xfrm>
        </p:grpSpPr>
        <p:sp>
          <p:nvSpPr>
            <p:cNvPr id="2" name="Cheurón 1"/>
            <p:cNvSpPr/>
            <p:nvPr/>
          </p:nvSpPr>
          <p:spPr>
            <a:xfrm>
              <a:off x="305554" y="3824546"/>
              <a:ext cx="2298816" cy="2071022"/>
            </a:xfrm>
            <a:prstGeom prst="chevron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1071256" y="4374197"/>
              <a:ext cx="13160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Divulgación de Resultados </a:t>
              </a:r>
            </a:p>
            <a:p>
              <a:endParaRPr lang="es-ES" dirty="0"/>
            </a:p>
          </p:txBody>
        </p:sp>
        <p:sp>
          <p:nvSpPr>
            <p:cNvPr id="11" name="Cheurón 10"/>
            <p:cNvSpPr/>
            <p:nvPr/>
          </p:nvSpPr>
          <p:spPr>
            <a:xfrm>
              <a:off x="1916786" y="3824546"/>
              <a:ext cx="2231538" cy="2071022"/>
            </a:xfrm>
            <a:prstGeom prst="chevron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2764533" y="4374196"/>
              <a:ext cx="14108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Comité Inter institucional para la respuesta</a:t>
              </a:r>
            </a:p>
          </p:txBody>
        </p:sp>
        <p:sp>
          <p:nvSpPr>
            <p:cNvPr id="13" name="Cheurón 12"/>
            <p:cNvSpPr/>
            <p:nvPr/>
          </p:nvSpPr>
          <p:spPr>
            <a:xfrm>
              <a:off x="3605709" y="3842678"/>
              <a:ext cx="2158936" cy="2071022"/>
            </a:xfrm>
            <a:prstGeom prst="chevron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335550" y="4374196"/>
              <a:ext cx="120823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/>
                <a:t>Looby</a:t>
              </a:r>
              <a:r>
                <a:rPr lang="es-ES" dirty="0"/>
                <a:t> para gestión de respuesta</a:t>
              </a:r>
            </a:p>
            <a:p>
              <a:endParaRPr lang="es-ES" dirty="0"/>
            </a:p>
          </p:txBody>
        </p:sp>
        <p:sp>
          <p:nvSpPr>
            <p:cNvPr id="15" name="Cheurón 14"/>
            <p:cNvSpPr/>
            <p:nvPr/>
          </p:nvSpPr>
          <p:spPr>
            <a:xfrm>
              <a:off x="5126309" y="3824546"/>
              <a:ext cx="2157806" cy="2071022"/>
            </a:xfrm>
            <a:prstGeom prst="chevron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769641" y="4185469"/>
              <a:ext cx="141959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Organización municipal para la respuesta</a:t>
              </a:r>
            </a:p>
            <a:p>
              <a:endParaRPr lang="es-ES" dirty="0"/>
            </a:p>
          </p:txBody>
        </p:sp>
        <p:sp>
          <p:nvSpPr>
            <p:cNvPr id="17" name="Cheurón 16"/>
            <p:cNvSpPr/>
            <p:nvPr/>
          </p:nvSpPr>
          <p:spPr>
            <a:xfrm>
              <a:off x="6620976" y="3842678"/>
              <a:ext cx="2109563" cy="2071022"/>
            </a:xfrm>
            <a:prstGeom prst="chevron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335439" y="4374196"/>
              <a:ext cx="1411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Capacitación PRN</a:t>
              </a:r>
            </a:p>
            <a:p>
              <a:endParaRPr lang="es-ES" dirty="0"/>
            </a:p>
          </p:txBody>
        </p:sp>
        <p:sp>
          <p:nvSpPr>
            <p:cNvPr id="19" name="Cheurón 18"/>
            <p:cNvSpPr/>
            <p:nvPr/>
          </p:nvSpPr>
          <p:spPr>
            <a:xfrm>
              <a:off x="9449295" y="3824546"/>
              <a:ext cx="2597429" cy="2071022"/>
            </a:xfrm>
            <a:prstGeom prst="chevron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0165644" y="4005583"/>
              <a:ext cx="139087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Organización de logística, entrega y monitoreo de ayuda alimentaria </a:t>
              </a:r>
            </a:p>
            <a:p>
              <a:endParaRPr lang="es-ES" dirty="0"/>
            </a:p>
          </p:txBody>
        </p:sp>
        <p:sp>
          <p:nvSpPr>
            <p:cNvPr id="21" name="Elipse 20"/>
            <p:cNvSpPr/>
            <p:nvPr/>
          </p:nvSpPr>
          <p:spPr>
            <a:xfrm>
              <a:off x="649016" y="6036908"/>
              <a:ext cx="643578" cy="631513"/>
            </a:xfrm>
            <a:prstGeom prst="ellipse">
              <a:avLst/>
            </a:prstGeom>
            <a:gradFill flip="none" rotWithShape="1">
              <a:gsLst>
                <a:gs pos="0">
                  <a:srgbClr val="D2DEEF">
                    <a:shade val="30000"/>
                    <a:satMod val="115000"/>
                  </a:srgbClr>
                </a:gs>
                <a:gs pos="50000">
                  <a:srgbClr val="D2DEEF">
                    <a:shade val="67500"/>
                    <a:satMod val="115000"/>
                  </a:srgbClr>
                </a:gs>
                <a:gs pos="100000">
                  <a:srgbClr val="D2DEE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Elipse 21"/>
            <p:cNvSpPr/>
            <p:nvPr/>
          </p:nvSpPr>
          <p:spPr>
            <a:xfrm>
              <a:off x="2378780" y="6056757"/>
              <a:ext cx="643578" cy="631513"/>
            </a:xfrm>
            <a:prstGeom prst="ellipse">
              <a:avLst/>
            </a:prstGeom>
            <a:gradFill flip="none" rotWithShape="1">
              <a:gsLst>
                <a:gs pos="0">
                  <a:srgbClr val="D2DEEF">
                    <a:shade val="30000"/>
                    <a:satMod val="115000"/>
                  </a:srgbClr>
                </a:gs>
                <a:gs pos="50000">
                  <a:srgbClr val="D2DEEF">
                    <a:shade val="67500"/>
                    <a:satMod val="115000"/>
                  </a:srgbClr>
                </a:gs>
                <a:gs pos="100000">
                  <a:srgbClr val="D2DEE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" name="Elipse 22">
              <a:hlinkClick r:id="" action="ppaction://noaction"/>
            </p:cNvPr>
            <p:cNvSpPr/>
            <p:nvPr/>
          </p:nvSpPr>
          <p:spPr>
            <a:xfrm>
              <a:off x="4151407" y="6036908"/>
              <a:ext cx="643578" cy="631513"/>
            </a:xfrm>
            <a:prstGeom prst="ellipse">
              <a:avLst/>
            </a:prstGeom>
            <a:gradFill flip="none" rotWithShape="1">
              <a:gsLst>
                <a:gs pos="0">
                  <a:srgbClr val="D2DEEF">
                    <a:shade val="30000"/>
                    <a:satMod val="115000"/>
                  </a:srgbClr>
                </a:gs>
                <a:gs pos="50000">
                  <a:srgbClr val="D2DEEF">
                    <a:shade val="67500"/>
                    <a:satMod val="115000"/>
                  </a:srgbClr>
                </a:gs>
                <a:gs pos="100000">
                  <a:srgbClr val="D2DEE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4" name="Elipse 23">
              <a:hlinkClick r:id="" action="ppaction://noaction"/>
            </p:cNvPr>
            <p:cNvSpPr/>
            <p:nvPr/>
          </p:nvSpPr>
          <p:spPr>
            <a:xfrm>
              <a:off x="5909746" y="6056757"/>
              <a:ext cx="643578" cy="631513"/>
            </a:xfrm>
            <a:prstGeom prst="ellipse">
              <a:avLst/>
            </a:prstGeom>
            <a:gradFill flip="none" rotWithShape="1">
              <a:gsLst>
                <a:gs pos="0">
                  <a:srgbClr val="D2DEEF">
                    <a:shade val="30000"/>
                    <a:satMod val="115000"/>
                  </a:srgbClr>
                </a:gs>
                <a:gs pos="50000">
                  <a:srgbClr val="D2DEEF">
                    <a:shade val="67500"/>
                    <a:satMod val="115000"/>
                  </a:srgbClr>
                </a:gs>
                <a:gs pos="100000">
                  <a:srgbClr val="D2DEE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Elipse 24">
              <a:hlinkClick r:id="" action="ppaction://noaction"/>
            </p:cNvPr>
            <p:cNvSpPr/>
            <p:nvPr/>
          </p:nvSpPr>
          <p:spPr>
            <a:xfrm>
              <a:off x="7393121" y="6076605"/>
              <a:ext cx="643578" cy="631513"/>
            </a:xfrm>
            <a:prstGeom prst="ellipse">
              <a:avLst/>
            </a:prstGeom>
            <a:gradFill flip="none" rotWithShape="1">
              <a:gsLst>
                <a:gs pos="0">
                  <a:srgbClr val="D2DEEF">
                    <a:shade val="30000"/>
                    <a:satMod val="115000"/>
                  </a:srgbClr>
                </a:gs>
                <a:gs pos="50000">
                  <a:srgbClr val="D2DEEF">
                    <a:shade val="67500"/>
                    <a:satMod val="115000"/>
                  </a:srgbClr>
                </a:gs>
                <a:gs pos="100000">
                  <a:srgbClr val="D2DEE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6" name="Elipse 25">
              <a:hlinkClick r:id="" action="ppaction://noaction"/>
            </p:cNvPr>
            <p:cNvSpPr/>
            <p:nvPr/>
          </p:nvSpPr>
          <p:spPr>
            <a:xfrm>
              <a:off x="8747224" y="6116732"/>
              <a:ext cx="643578" cy="631513"/>
            </a:xfrm>
            <a:prstGeom prst="ellipse">
              <a:avLst/>
            </a:prstGeom>
            <a:gradFill flip="none" rotWithShape="1">
              <a:gsLst>
                <a:gs pos="0">
                  <a:srgbClr val="D2DEEF">
                    <a:shade val="30000"/>
                    <a:satMod val="115000"/>
                  </a:srgbClr>
                </a:gs>
                <a:gs pos="50000">
                  <a:srgbClr val="D2DEEF">
                    <a:shade val="67500"/>
                    <a:satMod val="115000"/>
                  </a:srgbClr>
                </a:gs>
                <a:gs pos="100000">
                  <a:srgbClr val="D2DEE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7" name="Cheurón 26"/>
            <p:cNvSpPr/>
            <p:nvPr/>
          </p:nvSpPr>
          <p:spPr>
            <a:xfrm>
              <a:off x="8040165" y="3862527"/>
              <a:ext cx="2109563" cy="2071022"/>
            </a:xfrm>
            <a:prstGeom prst="chevron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8726717" y="4374196"/>
              <a:ext cx="14117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Organización y Lev. de información</a:t>
              </a:r>
            </a:p>
            <a:p>
              <a:endParaRPr lang="es-ES" dirty="0"/>
            </a:p>
          </p:txBody>
        </p:sp>
        <p:sp>
          <p:nvSpPr>
            <p:cNvPr id="29" name="Elipse 28">
              <a:hlinkClick r:id="" action="ppaction://noaction"/>
            </p:cNvPr>
            <p:cNvSpPr/>
            <p:nvPr/>
          </p:nvSpPr>
          <p:spPr>
            <a:xfrm>
              <a:off x="10122252" y="6113931"/>
              <a:ext cx="643578" cy="631513"/>
            </a:xfrm>
            <a:prstGeom prst="ellipse">
              <a:avLst/>
            </a:prstGeom>
            <a:gradFill flip="none" rotWithShape="1">
              <a:gsLst>
                <a:gs pos="0">
                  <a:srgbClr val="D2DEEF">
                    <a:shade val="30000"/>
                    <a:satMod val="115000"/>
                  </a:srgbClr>
                </a:gs>
                <a:gs pos="50000">
                  <a:srgbClr val="D2DEEF">
                    <a:shade val="67500"/>
                    <a:satMod val="115000"/>
                  </a:srgbClr>
                </a:gs>
                <a:gs pos="100000">
                  <a:srgbClr val="D2DEE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CD2871BD-2499-46A9-A784-A8A1CDA9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32" y="1091922"/>
            <a:ext cx="10648335" cy="383104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2400" dirty="0"/>
              <a:t>Al contar con los análisis, se establecen acciones para respuesta a la crisis: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7698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963B1E0D-6324-4444-9492-B6FC00D6E32B}"/>
              </a:ext>
            </a:extLst>
          </p:cNvPr>
          <p:cNvSpPr txBox="1">
            <a:spLocks/>
          </p:cNvSpPr>
          <p:nvPr/>
        </p:nvSpPr>
        <p:spPr>
          <a:xfrm>
            <a:off x="775718" y="476515"/>
            <a:ext cx="10648335" cy="3831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RESULTADOS:</a:t>
            </a:r>
            <a:endParaRPr lang="en-U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E2CFB6-9B25-41B1-BF07-FFAA33A33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19" y="900112"/>
            <a:ext cx="10648334" cy="55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6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24" y="3738716"/>
            <a:ext cx="1909763" cy="119961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87" y="355637"/>
            <a:ext cx="1687025" cy="153345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341624" y="2753679"/>
            <a:ext cx="200501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SIMSAN-SINTET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471304" y="5939521"/>
            <a:ext cx="3514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Cuestionario desde los celulares.</a:t>
            </a:r>
          </a:p>
          <a:p>
            <a:r>
              <a:rPr lang="es-ES" dirty="0"/>
              <a:t>Participación de diferentes actores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37A596-B0C7-4FDD-A4BF-240B4E03F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88" y="547365"/>
            <a:ext cx="4914592" cy="52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35E8-7FC6-4B4D-9FB2-E7B9147F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09434"/>
            <a:ext cx="4159045" cy="744462"/>
          </a:xfrm>
        </p:spPr>
        <p:txBody>
          <a:bodyPr>
            <a:normAutofit fontScale="90000"/>
          </a:bodyPr>
          <a:lstStyle/>
          <a:p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¿Qué es la CIF?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098869-B4A5-4673-8FDC-B7F8C32B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823004"/>
          </a:xfrm>
        </p:spPr>
        <p:txBody>
          <a:bodyPr>
            <a:noAutofit/>
          </a:bodyPr>
          <a:lstStyle/>
          <a:p>
            <a:pPr algn="just"/>
            <a:r>
              <a:rPr lang="es-ES" sz="2000" b="0" i="0" dirty="0">
                <a:solidFill>
                  <a:schemeClr val="accent1"/>
                </a:solidFill>
                <a:effectLst/>
              </a:rPr>
              <a:t>La </a:t>
            </a:r>
            <a:r>
              <a:rPr lang="es-ES" sz="2000" b="0" i="0" u="none" strike="noStrike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Clasificación Integrada en Fases de la Seguridad Alimentaria (CIF)</a:t>
            </a:r>
            <a:r>
              <a:rPr lang="es-E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marL="0" indent="0" algn="just">
              <a:buNone/>
            </a:pPr>
            <a:r>
              <a:rPr lang="es-ES" sz="2000" dirty="0"/>
              <a:t>Es un grupo de herramientas y procedimientos para clasificar la severidad de crisis de Inseguridad Alimentaria y Desnutrición Aguda así como de Inseguridad Alimentaria Crónica, con base en normas internacionales.</a:t>
            </a:r>
            <a:endParaRPr lang="es-ES" sz="2000" b="0" i="0" dirty="0">
              <a:effectLst/>
            </a:endParaRPr>
          </a:p>
          <a:p>
            <a:pPr marL="0" indent="0">
              <a:buNone/>
            </a:pPr>
            <a:endParaRPr lang="en-US" sz="2000" dirty="0"/>
          </a:p>
          <a:p>
            <a:pPr algn="just"/>
            <a:r>
              <a:rPr lang="es-ES" sz="2000" dirty="0">
                <a:solidFill>
                  <a:schemeClr val="accent1"/>
                </a:solidFill>
              </a:rPr>
              <a:t>Inseguridad Alimentaria Aguda: </a:t>
            </a:r>
            <a:r>
              <a:rPr lang="es-ES" sz="2000" dirty="0"/>
              <a:t>cualquier manifestación de inseguridad alimentaria encontrada en un </a:t>
            </a:r>
            <a:r>
              <a:rPr lang="es-ES" sz="2000" b="1" u="sng" dirty="0"/>
              <a:t>área específica </a:t>
            </a:r>
            <a:r>
              <a:rPr lang="es-ES" sz="2000" dirty="0"/>
              <a:t>en un </a:t>
            </a:r>
            <a:r>
              <a:rPr lang="es-ES" sz="2000" b="1" u="sng" dirty="0"/>
              <a:t>momento específico </a:t>
            </a:r>
            <a:r>
              <a:rPr lang="es-ES" sz="2000" dirty="0"/>
              <a:t>en el tiempo, con una severidad que </a:t>
            </a:r>
            <a:r>
              <a:rPr lang="es-ES" sz="2000" b="1" u="sng" dirty="0"/>
              <a:t>amenaza vidas y medios de vida </a:t>
            </a:r>
            <a:r>
              <a:rPr lang="es-ES" sz="2000" dirty="0"/>
              <a:t>o ambos, independientemente de causas, contexto o duración. </a:t>
            </a:r>
          </a:p>
          <a:p>
            <a:pPr marL="0" indent="0">
              <a:buNone/>
            </a:pPr>
            <a:endParaRPr lang="es-ES" sz="2000" dirty="0"/>
          </a:p>
          <a:p>
            <a:pPr algn="just"/>
            <a:r>
              <a:rPr lang="es-ES" sz="2000" dirty="0"/>
              <a:t>Es altamente susceptible a cambios y puede manifestarse en poblaciones dentro de un período corto de tiempo, como resultado de cambios repentinos o perturbaciones que impacten negativamente los factores clave de la seguridad alimentaria.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377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B1E0A-0A3B-46BE-9F87-AB139D74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782"/>
            <a:ext cx="4662948" cy="570296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dirty="0"/>
              <a:t>Análisis realizados: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BEEDDE-30EF-45E4-BA7F-195F048B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970"/>
            <a:ext cx="4662948" cy="24098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/>
              <a:t>2 análisis 2018</a:t>
            </a:r>
          </a:p>
          <a:p>
            <a:r>
              <a:rPr lang="es-ES" dirty="0"/>
              <a:t>1 análisis 2019</a:t>
            </a:r>
          </a:p>
          <a:p>
            <a:r>
              <a:rPr lang="es-ES" dirty="0"/>
              <a:t>1 análisis 2020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1 análisis 2021</a:t>
            </a:r>
          </a:p>
          <a:p>
            <a:endParaRPr lang="es-ES" dirty="0"/>
          </a:p>
          <a:p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16E14A9-62FB-434E-BD1A-EA67525CCE4E}"/>
              </a:ext>
            </a:extLst>
          </p:cNvPr>
          <p:cNvSpPr txBox="1">
            <a:spLocks/>
          </p:cNvSpPr>
          <p:nvPr/>
        </p:nvSpPr>
        <p:spPr>
          <a:xfrm>
            <a:off x="5990303" y="1027907"/>
            <a:ext cx="4662948" cy="5501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Resultados:</a:t>
            </a:r>
            <a:endParaRPr lang="en-U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88B9B23-0279-486A-AE4E-B92FD04E0527}"/>
              </a:ext>
            </a:extLst>
          </p:cNvPr>
          <p:cNvSpPr txBox="1">
            <a:spLocks/>
          </p:cNvSpPr>
          <p:nvPr/>
        </p:nvSpPr>
        <p:spPr>
          <a:xfrm>
            <a:off x="5990303" y="1763970"/>
            <a:ext cx="5011994" cy="2409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Clasificación de la Inseguridad alimentaria en la región</a:t>
            </a:r>
          </a:p>
          <a:p>
            <a:r>
              <a:rPr lang="es-ES" dirty="0"/>
              <a:t>Organización institucional para la respuesta</a:t>
            </a:r>
          </a:p>
          <a:p>
            <a:r>
              <a:rPr lang="es-ES" dirty="0"/>
              <a:t>Contención de la crisis</a:t>
            </a:r>
          </a:p>
          <a:p>
            <a:endParaRPr lang="es-ES" dirty="0"/>
          </a:p>
          <a:p>
            <a:endParaRPr lang="en-US" dirty="0"/>
          </a:p>
        </p:txBody>
      </p:sp>
      <p:sp>
        <p:nvSpPr>
          <p:cNvPr id="6" name="Terminador 7">
            <a:extLst>
              <a:ext uri="{FF2B5EF4-FFF2-40B4-BE49-F238E27FC236}">
                <a16:creationId xmlns:a16="http://schemas.microsoft.com/office/drawing/2014/main" id="{EC157676-3C0D-40AE-BE10-9F6832D4E15A}"/>
              </a:ext>
            </a:extLst>
          </p:cNvPr>
          <p:cNvSpPr/>
          <p:nvPr/>
        </p:nvSpPr>
        <p:spPr>
          <a:xfrm>
            <a:off x="3261122" y="5028925"/>
            <a:ext cx="2138181" cy="1074449"/>
          </a:xfrm>
          <a:prstGeom prst="flowChartTerminator">
            <a:avLst/>
          </a:prstGeom>
          <a:solidFill>
            <a:srgbClr val="E4B2DE"/>
          </a:solidFill>
          <a:ln>
            <a:solidFill>
              <a:srgbClr val="A23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Actual:</a:t>
            </a:r>
          </a:p>
          <a:p>
            <a:pPr algn="ctr"/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Nov 2021/Feb 2022</a:t>
            </a:r>
          </a:p>
        </p:txBody>
      </p:sp>
      <p:sp>
        <p:nvSpPr>
          <p:cNvPr id="7" name="Terminador 9">
            <a:extLst>
              <a:ext uri="{FF2B5EF4-FFF2-40B4-BE49-F238E27FC236}">
                <a16:creationId xmlns:a16="http://schemas.microsoft.com/office/drawing/2014/main" id="{F395644B-B2DE-42E3-BF6B-8698B487F593}"/>
              </a:ext>
            </a:extLst>
          </p:cNvPr>
          <p:cNvSpPr/>
          <p:nvPr/>
        </p:nvSpPr>
        <p:spPr>
          <a:xfrm>
            <a:off x="6172449" y="5043949"/>
            <a:ext cx="2041430" cy="1059425"/>
          </a:xfrm>
          <a:prstGeom prst="flowChartTerminator">
            <a:avLst/>
          </a:prstGeom>
          <a:solidFill>
            <a:srgbClr val="AA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1º. Proyectada</a:t>
            </a:r>
          </a:p>
          <a:p>
            <a:pPr algn="ctr"/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 – May 2022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CF30496-62B7-42B1-8C50-4FB951CB1060}"/>
              </a:ext>
            </a:extLst>
          </p:cNvPr>
          <p:cNvSpPr/>
          <p:nvPr/>
        </p:nvSpPr>
        <p:spPr>
          <a:xfrm>
            <a:off x="947590" y="5153269"/>
            <a:ext cx="2041430" cy="70853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Escenarios 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rminador 9">
            <a:extLst>
              <a:ext uri="{FF2B5EF4-FFF2-40B4-BE49-F238E27FC236}">
                <a16:creationId xmlns:a16="http://schemas.microsoft.com/office/drawing/2014/main" id="{67889EC3-DC34-4E43-A929-8E82439F0714}"/>
              </a:ext>
            </a:extLst>
          </p:cNvPr>
          <p:cNvSpPr/>
          <p:nvPr/>
        </p:nvSpPr>
        <p:spPr>
          <a:xfrm>
            <a:off x="8960867" y="5028925"/>
            <a:ext cx="2041430" cy="1059424"/>
          </a:xfrm>
          <a:prstGeom prst="flowChartTerminator">
            <a:avLst/>
          </a:prstGeom>
          <a:solidFill>
            <a:srgbClr val="AAEE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2º. Proyectada</a:t>
            </a:r>
          </a:p>
          <a:p>
            <a:pPr algn="ctr"/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Jun – Ag 2022</a:t>
            </a:r>
          </a:p>
        </p:txBody>
      </p:sp>
    </p:spTree>
    <p:extLst>
      <p:ext uri="{BB962C8B-B14F-4D97-AF65-F5344CB8AC3E}">
        <p14:creationId xmlns:p14="http://schemas.microsoft.com/office/powerpoint/2010/main" val="277587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65A862-0733-42B0-A784-4CD5637FE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487745"/>
            <a:ext cx="5844987" cy="18113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3358E1-2FCE-4219-B85E-AFA0F57C3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" y="2522537"/>
            <a:ext cx="10748963" cy="384771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28FB866-B97B-4FC4-817B-0A00FA7E22BF}"/>
              </a:ext>
            </a:extLst>
          </p:cNvPr>
          <p:cNvSpPr txBox="1"/>
          <p:nvPr/>
        </p:nvSpPr>
        <p:spPr>
          <a:xfrm>
            <a:off x="6934123" y="487745"/>
            <a:ext cx="4444028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el período de nov 2021 a feb 2022, </a:t>
            </a:r>
          </a:p>
          <a:p>
            <a:pPr algn="just"/>
            <a:r>
              <a:rPr lang="es-ES" dirty="0"/>
              <a:t>76 mil personas estarán en crisis o emergencia de INSAN</a:t>
            </a:r>
            <a:endParaRPr lang="en-U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8CB823D-266F-471A-A4A6-BB3F3887B719}"/>
              </a:ext>
            </a:extLst>
          </p:cNvPr>
          <p:cNvSpPr/>
          <p:nvPr/>
        </p:nvSpPr>
        <p:spPr>
          <a:xfrm>
            <a:off x="757237" y="1997225"/>
            <a:ext cx="3416557" cy="3018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14D9B48-26E1-4028-8454-375010785685}"/>
              </a:ext>
            </a:extLst>
          </p:cNvPr>
          <p:cNvSpPr/>
          <p:nvPr/>
        </p:nvSpPr>
        <p:spPr>
          <a:xfrm>
            <a:off x="4387721" y="1997158"/>
            <a:ext cx="3416557" cy="3018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4 Microrregiones de los tres países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8380FD-47EB-4966-9F03-FD5CB020B798}"/>
              </a:ext>
            </a:extLst>
          </p:cNvPr>
          <p:cNvSpPr/>
          <p:nvPr/>
        </p:nvSpPr>
        <p:spPr>
          <a:xfrm>
            <a:off x="72074" y="226135"/>
            <a:ext cx="7417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cap="none" spc="0" dirty="0">
                <a:ln/>
                <a:solidFill>
                  <a:schemeClr val="accent4"/>
                </a:solidFill>
                <a:effectLst/>
              </a:rPr>
              <a:t>1º.</a:t>
            </a:r>
          </a:p>
        </p:txBody>
      </p:sp>
    </p:spTree>
    <p:extLst>
      <p:ext uri="{BB962C8B-B14F-4D97-AF65-F5344CB8AC3E}">
        <p14:creationId xmlns:p14="http://schemas.microsoft.com/office/powerpoint/2010/main" val="272738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3F742D6-4B38-4DAC-8A9E-42AC7C4B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53" y="2102489"/>
            <a:ext cx="9789214" cy="2653019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2A7931B-2A21-4921-A8CD-D24459C5C78F}"/>
              </a:ext>
            </a:extLst>
          </p:cNvPr>
          <p:cNvCxnSpPr>
            <a:cxnSpLocks/>
          </p:cNvCxnSpPr>
          <p:nvPr/>
        </p:nvCxnSpPr>
        <p:spPr>
          <a:xfrm>
            <a:off x="427703" y="2141815"/>
            <a:ext cx="1095094" cy="117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BAEBA3C-CC91-4AAE-BC2C-462851CCCD9B}"/>
              </a:ext>
            </a:extLst>
          </p:cNvPr>
          <p:cNvCxnSpPr>
            <a:cxnSpLocks/>
          </p:cNvCxnSpPr>
          <p:nvPr/>
        </p:nvCxnSpPr>
        <p:spPr>
          <a:xfrm flipH="1">
            <a:off x="11119082" y="2141815"/>
            <a:ext cx="924233" cy="117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41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3AD5611-7638-495B-90A4-F6EB42B6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4" y="250724"/>
            <a:ext cx="8993443" cy="6222618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7805DB6-B87B-4C26-8730-32F7DEB1709D}"/>
              </a:ext>
            </a:extLst>
          </p:cNvPr>
          <p:cNvCxnSpPr>
            <a:cxnSpLocks/>
          </p:cNvCxnSpPr>
          <p:nvPr/>
        </p:nvCxnSpPr>
        <p:spPr>
          <a:xfrm>
            <a:off x="7875643" y="1887793"/>
            <a:ext cx="26989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7E6E543-C5F3-4ABB-960D-CF1B58BE39F4}"/>
              </a:ext>
            </a:extLst>
          </p:cNvPr>
          <p:cNvCxnSpPr>
            <a:cxnSpLocks/>
          </p:cNvCxnSpPr>
          <p:nvPr/>
        </p:nvCxnSpPr>
        <p:spPr>
          <a:xfrm>
            <a:off x="4989875" y="5683045"/>
            <a:ext cx="26989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678953B-998F-45E3-A0D5-BC1492B0E088}"/>
              </a:ext>
            </a:extLst>
          </p:cNvPr>
          <p:cNvCxnSpPr>
            <a:cxnSpLocks/>
          </p:cNvCxnSpPr>
          <p:nvPr/>
        </p:nvCxnSpPr>
        <p:spPr>
          <a:xfrm>
            <a:off x="5176692" y="2836606"/>
            <a:ext cx="26989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B8896BC-28DC-45BA-86B3-D6CAD788D55B}"/>
              </a:ext>
            </a:extLst>
          </p:cNvPr>
          <p:cNvCxnSpPr>
            <a:cxnSpLocks/>
          </p:cNvCxnSpPr>
          <p:nvPr/>
        </p:nvCxnSpPr>
        <p:spPr>
          <a:xfrm>
            <a:off x="3210241" y="4753897"/>
            <a:ext cx="26989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6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13E09E-DD5B-4423-91F0-353B3398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87" y="1165123"/>
            <a:ext cx="11382225" cy="399681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FB2800F-80D9-4C03-8A58-093576377FA9}"/>
              </a:ext>
            </a:extLst>
          </p:cNvPr>
          <p:cNvSpPr/>
          <p:nvPr/>
        </p:nvSpPr>
        <p:spPr>
          <a:xfrm>
            <a:off x="72074" y="226135"/>
            <a:ext cx="7417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>
                <a:ln/>
                <a:solidFill>
                  <a:schemeClr val="accent4"/>
                </a:solidFill>
              </a:rPr>
              <a:t>2</a:t>
            </a:r>
            <a:r>
              <a:rPr lang="es-ES" sz="2800" b="1" cap="none" spc="0" dirty="0">
                <a:ln/>
                <a:solidFill>
                  <a:schemeClr val="accent4"/>
                </a:solidFill>
                <a:effectLst/>
              </a:rPr>
              <a:t>º.</a:t>
            </a:r>
          </a:p>
        </p:txBody>
      </p:sp>
    </p:spTree>
    <p:extLst>
      <p:ext uri="{BB962C8B-B14F-4D97-AF65-F5344CB8AC3E}">
        <p14:creationId xmlns:p14="http://schemas.microsoft.com/office/powerpoint/2010/main" val="194008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B32B79-EF52-4BC0-963E-0D65924A2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18" y="1969981"/>
            <a:ext cx="9822044" cy="2696804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62EC5DD-DF95-4B17-A5CF-19A57BB3AB87}"/>
              </a:ext>
            </a:extLst>
          </p:cNvPr>
          <p:cNvCxnSpPr>
            <a:cxnSpLocks/>
          </p:cNvCxnSpPr>
          <p:nvPr/>
        </p:nvCxnSpPr>
        <p:spPr>
          <a:xfrm>
            <a:off x="427703" y="2141815"/>
            <a:ext cx="1095094" cy="117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3BF07BE-2515-4029-9756-CEF2455B4D75}"/>
              </a:ext>
            </a:extLst>
          </p:cNvPr>
          <p:cNvCxnSpPr>
            <a:cxnSpLocks/>
          </p:cNvCxnSpPr>
          <p:nvPr/>
        </p:nvCxnSpPr>
        <p:spPr>
          <a:xfrm flipH="1">
            <a:off x="11119082" y="2141815"/>
            <a:ext cx="924233" cy="1176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74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634F1-F6B7-42D2-A041-9FEF161C2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010" y="1903412"/>
            <a:ext cx="10515600" cy="3051175"/>
          </a:xfrm>
        </p:spPr>
        <p:txBody>
          <a:bodyPr/>
          <a:lstStyle/>
          <a:p>
            <a:r>
              <a:rPr lang="es-ES" dirty="0"/>
              <a:t>Más del 60% de los hogares han agotado sus reservas de GB / aumentando la dependencia de la compra</a:t>
            </a:r>
          </a:p>
          <a:p>
            <a:r>
              <a:rPr lang="es-ES" dirty="0"/>
              <a:t>Reducción de la demanda de mano de obra agrícola</a:t>
            </a:r>
          </a:p>
          <a:p>
            <a:r>
              <a:rPr lang="es-ES" dirty="0"/>
              <a:t>Tendencia al alza de precios de alimentos, combustibles, gas, energía y transporte</a:t>
            </a:r>
          </a:p>
          <a:p>
            <a:r>
              <a:rPr lang="es-ES" dirty="0"/>
              <a:t>COVID podría incrementarse / nuevas cepas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65631F-C8E8-4EBD-8BCA-0A9797CC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005" y="863600"/>
            <a:ext cx="5191990" cy="5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21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</TotalTime>
  <Words>858</Words>
  <Application>Microsoft Office PowerPoint</Application>
  <PresentationFormat>Panorámica</PresentationFormat>
  <Paragraphs>101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Tema de Office</vt:lpstr>
      <vt:lpstr>Presentación de PowerPoint</vt:lpstr>
      <vt:lpstr>¿Qué es la CIF?</vt:lpstr>
      <vt:lpstr>Análisis realizados: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 contar con los análisis, se establecen acciones para respuesta a la crisis: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DEL ANÁLISIS</dc:title>
  <dc:creator>Coordinación</dc:creator>
  <cp:lastModifiedBy>Christell Lissette Garcia Sagastume</cp:lastModifiedBy>
  <cp:revision>98</cp:revision>
  <cp:lastPrinted>2021-12-16T22:58:02Z</cp:lastPrinted>
  <dcterms:created xsi:type="dcterms:W3CDTF">2019-01-22T22:27:53Z</dcterms:created>
  <dcterms:modified xsi:type="dcterms:W3CDTF">2022-02-03T18:12:18Z</dcterms:modified>
</cp:coreProperties>
</file>